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layfair Display"/>
      <p:regular r:id="rId35"/>
      <p:bold r:id="rId36"/>
      <p:italic r:id="rId37"/>
      <p:boldItalic r:id="rId38"/>
    </p:embeddedFont>
    <p:embeddedFont>
      <p:font typeface="Playfair Display Regula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Regular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Regular-boldItalic.fntdata"/><Relationship Id="rId41" Type="http://schemas.openxmlformats.org/officeDocument/2006/relationships/font" Target="fonts/PlayfairDisplayRegula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Regular-regular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4960826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4960826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e31865a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e31865a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960826d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4960826d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960826d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960826d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4960826d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4960826d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6e31865a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6e31865a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4a0a1f0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4a0a1f0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a0a1f08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a0a1f08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e31865a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e31865a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a0a1f0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a0a1f0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707349a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707349a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481a7c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481a7c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6e31865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6e31865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4a0a1f08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4a0a1f08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a0a1f08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4a0a1f08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4a0a1f08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4a0a1f08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736f6d1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736f6d1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707349a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707349a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736f6d1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736f6d1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6e31865a4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6e31865a4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6e31865a4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6e31865a4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e31865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6e31865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4960826d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4960826d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6e31865a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6e31865a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e31865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6e31865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e31865a4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e31865a4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6e31865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6e31865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4960826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4960826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hyperlink" Target="https://www.danielcraig.com/2010/05/09/dangers-of-error-correction-for-better-or-for-worse-comic-strip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J_w5gKt51rKt3tEnzIyRwpuZC5FeCjO2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ktHuJrSUpJg4WvJhOOo1Lz0806Sc6Hsq/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hyperlink" Target="https://realpython.com/python-speech-recogniti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sYNeJm-xgUgvqrfU1jMqpFs2rb7X_FLo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KKHCNnSkoh5dktQbclTKMj1Kz0conFF5/view" TargetMode="External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Error Prediction on Speech Recognition using NLP </a:t>
            </a:r>
            <a:endParaRPr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Abhishek Verma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layfair Display"/>
                <a:ea typeface="Playfair Display"/>
                <a:cs typeface="Playfair Display"/>
                <a:sym typeface="Playfair Display"/>
              </a:rPr>
              <a:t>Speech Conversion Stats: </a:t>
            </a:r>
            <a:r>
              <a:rPr lang="en" sz="2600">
                <a:latin typeface="Playfair Display"/>
                <a:ea typeface="Playfair Display"/>
                <a:cs typeface="Playfair Display"/>
                <a:sym typeface="Playfair Display"/>
              </a:rPr>
              <a:t>Clean Audio vs Noisy Audio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50" y="991375"/>
            <a:ext cx="7772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50" y="3048775"/>
            <a:ext cx="7772398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967650" y="1540025"/>
            <a:ext cx="3869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Proper Noun content is higher in noisy speeches</a:t>
            </a:r>
            <a:endParaRPr sz="1200"/>
          </a:p>
        </p:txBody>
      </p:sp>
      <p:cxnSp>
        <p:nvCxnSpPr>
          <p:cNvPr id="147" name="Google Shape;147;p22"/>
          <p:cNvCxnSpPr/>
          <p:nvPr/>
        </p:nvCxnSpPr>
        <p:spPr>
          <a:xfrm flipH="1">
            <a:off x="4127000" y="1858650"/>
            <a:ext cx="13650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Playfair Display"/>
                <a:ea typeface="Playfair Display"/>
                <a:cs typeface="Playfair Display"/>
                <a:sym typeface="Playfair Display"/>
              </a:rPr>
              <a:t>Speech Conversion Stats</a:t>
            </a:r>
            <a:r>
              <a:rPr lang="en" sz="2600">
                <a:latin typeface="Playfair Display"/>
                <a:ea typeface="Playfair Display"/>
                <a:cs typeface="Playfair Display"/>
                <a:sym typeface="Playfair Display"/>
              </a:rPr>
              <a:t> : </a:t>
            </a:r>
            <a:r>
              <a:rPr lang="en" sz="2600">
                <a:latin typeface="Playfair Display"/>
                <a:ea typeface="Playfair Display"/>
                <a:cs typeface="Playfair Display"/>
                <a:sym typeface="Playfair Display"/>
              </a:rPr>
              <a:t>Word Frequency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15130" l="4022" r="648" t="25858"/>
          <a:stretch/>
        </p:blipFill>
        <p:spPr>
          <a:xfrm>
            <a:off x="0" y="1152475"/>
            <a:ext cx="9104549" cy="3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0" l="0" r="62132" t="4752"/>
          <a:stretch/>
        </p:blipFill>
        <p:spPr>
          <a:xfrm>
            <a:off x="5771838" y="1152475"/>
            <a:ext cx="3332733" cy="166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1219" l="62545" r="0" t="3533"/>
          <a:stretch/>
        </p:blipFill>
        <p:spPr>
          <a:xfrm>
            <a:off x="5789962" y="3093875"/>
            <a:ext cx="3296461" cy="165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3390450" y="1152475"/>
            <a:ext cx="2363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Speech Statistics </a:t>
            </a:r>
            <a:endParaRPr sz="1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390450" y="3057475"/>
            <a:ext cx="2363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Noisy</a:t>
            </a: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Speech Statistics 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Speech Conversion Stats: Effect of Noise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3913950"/>
            <a:ext cx="85206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Lower dB noise in speech generate more structure difference.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Noise-type such as babble, cafeteria, meeting etc. give more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variability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in structures.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" y="1189275"/>
            <a:ext cx="9144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Observation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: Speech Recognition Errors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The presence of background noise affect the textual speech conversion from audio content.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000" y="46275"/>
            <a:ext cx="1057325" cy="10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Objective: Speech Error Prediction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onstruct a deep learning modelling using NLP to predict speech recognition errors generated as a result of background noise. 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In particular the model will predict </a:t>
            </a:r>
            <a:r>
              <a:rPr b="1"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wording error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on speech translated texts.</a:t>
            </a:r>
            <a:b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50" y="2564775"/>
            <a:ext cx="6852999" cy="24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142125" y="4852750"/>
            <a:ext cx="831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https://www.danielcraig.com/2010/05/09/dangers-of-error-correction-for-better-or-for-worse-comic-strip/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Transformation: Identify True vs Error Words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9873" l="4790" r="37140" t="33542"/>
          <a:stretch/>
        </p:blipFill>
        <p:spPr>
          <a:xfrm>
            <a:off x="0" y="1152475"/>
            <a:ext cx="6176050" cy="36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5674125" y="1169325"/>
            <a:ext cx="234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layfair Display"/>
                <a:ea typeface="Playfair Display"/>
                <a:cs typeface="Playfair Display"/>
                <a:sym typeface="Playfair Display"/>
              </a:rPr>
              <a:t>Mask all common words</a:t>
            </a:r>
            <a:endParaRPr u="sng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8776200" y="1719375"/>
            <a:ext cx="326700" cy="13737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26214" l="21958" r="30347" t="31269"/>
          <a:stretch/>
        </p:blipFill>
        <p:spPr>
          <a:xfrm>
            <a:off x="5043300" y="1541775"/>
            <a:ext cx="3634325" cy="18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201" y="3593197"/>
            <a:ext cx="1976071" cy="13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4937475" y="1807675"/>
            <a:ext cx="598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True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978400" y="2613400"/>
            <a:ext cx="832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Error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Exploration: True vs Error Words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" y="978115"/>
            <a:ext cx="86868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67286" l="0" r="0" t="1711"/>
          <a:stretch/>
        </p:blipFill>
        <p:spPr>
          <a:xfrm>
            <a:off x="163675" y="3303750"/>
            <a:ext cx="8686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964875" y="1266925"/>
            <a:ext cx="3869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More Error words generated as </a:t>
            </a:r>
            <a:r>
              <a:rPr lang="en" sz="1200"/>
              <a:t>Proper Noun</a:t>
            </a:r>
            <a:endParaRPr sz="1200"/>
          </a:p>
        </p:txBody>
      </p:sp>
      <p:cxnSp>
        <p:nvCxnSpPr>
          <p:cNvPr id="202" name="Google Shape;202;p28"/>
          <p:cNvCxnSpPr/>
          <p:nvPr/>
        </p:nvCxnSpPr>
        <p:spPr>
          <a:xfrm flipH="1">
            <a:off x="1509525" y="1486900"/>
            <a:ext cx="409800" cy="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Exploration: True vs Error Words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00" y="3895350"/>
            <a:ext cx="85206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Number of Error words are statistically more in cases where noise levels were low. (counter intuitive)</a:t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" y="1076273"/>
            <a:ext cx="9144001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Feature Engineering: Data Selection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4478700" y="1026800"/>
            <a:ext cx="4625700" cy="21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Multiple words can be mistranslated as speech errors.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In total 9939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sample with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error in translating </a:t>
            </a:r>
            <a:r>
              <a:rPr b="1" lang="en" sz="1600">
                <a:latin typeface="Playfair Display"/>
                <a:ea typeface="Playfair Display"/>
                <a:cs typeface="Playfair Display"/>
                <a:sym typeface="Playfair Display"/>
              </a:rPr>
              <a:t>one word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51606" r="0" t="0"/>
          <a:stretch/>
        </p:blipFill>
        <p:spPr>
          <a:xfrm>
            <a:off x="281285" y="1045325"/>
            <a:ext cx="3926166" cy="211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95185"/>
            <a:ext cx="8229599" cy="191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Transformation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925" y="1656713"/>
            <a:ext cx="1280160" cy="347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448" y="1656713"/>
            <a:ext cx="1280160" cy="347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 b="17046" l="0" r="81751" t="0"/>
          <a:stretch/>
        </p:blipFill>
        <p:spPr>
          <a:xfrm>
            <a:off x="97375" y="1632650"/>
            <a:ext cx="1280160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6">
            <a:alphaModFix/>
          </a:blip>
          <a:srcRect b="16240" l="0" r="86000" t="0"/>
          <a:stretch/>
        </p:blipFill>
        <p:spPr>
          <a:xfrm>
            <a:off x="1582600" y="1685875"/>
            <a:ext cx="1005840" cy="34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7">
            <a:alphaModFix/>
          </a:blip>
          <a:srcRect b="16008" l="0" r="91732" t="0"/>
          <a:stretch/>
        </p:blipFill>
        <p:spPr>
          <a:xfrm>
            <a:off x="8380575" y="1627550"/>
            <a:ext cx="731520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509400" y="3273775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273750" y="3407875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121350" y="3560275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2283150" y="3297863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986675" y="3407875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721550" y="3560275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8">
            <a:alphaModFix/>
          </a:blip>
          <a:srcRect b="95852" l="0" r="23535" t="936"/>
          <a:stretch/>
        </p:blipFill>
        <p:spPr>
          <a:xfrm>
            <a:off x="642200" y="974600"/>
            <a:ext cx="7990248" cy="2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1465050" y="1190213"/>
            <a:ext cx="1611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Input Sentence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7059591" y="1190225"/>
            <a:ext cx="1772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Output Error Word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4540861" y="2473075"/>
            <a:ext cx="1811100" cy="1735500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1193800" y="33161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4267913" y="33161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6423538" y="33161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 rot="-5400000">
            <a:off x="2069649" y="-499625"/>
            <a:ext cx="242100" cy="411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 rot="-5400000">
            <a:off x="7764950" y="394975"/>
            <a:ext cx="242100" cy="232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948050" y="1013388"/>
            <a:ext cx="197700" cy="1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4666550" y="1115175"/>
            <a:ext cx="1559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Error word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Table of Content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Overview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Source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Speech Conversion Statistics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 Engineering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Transformation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Modelling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Error Prediction Performance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layfair Display"/>
              <a:buChar char="●"/>
            </a:pPr>
            <a:r>
              <a:rPr lang="en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20700" y="4157275"/>
            <a:ext cx="4582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Presentation Duration : 20 min 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50640" l="35699" r="48470" t="39614"/>
          <a:stretch/>
        </p:blipFill>
        <p:spPr>
          <a:xfrm>
            <a:off x="6077550" y="1790275"/>
            <a:ext cx="3033802" cy="10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50617" l="0" r="83725" t="39636"/>
          <a:stretch/>
        </p:blipFill>
        <p:spPr>
          <a:xfrm>
            <a:off x="6900" y="1832675"/>
            <a:ext cx="3118973" cy="10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Deep Learning NLP Model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425" y="1204875"/>
            <a:ext cx="3791499" cy="2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0" y="3613400"/>
            <a:ext cx="3075796" cy="14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0100" y="3380300"/>
            <a:ext cx="1763200" cy="17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6857650" y="1327375"/>
            <a:ext cx="2837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Error word : P</a:t>
            </a:r>
            <a:r>
              <a:rPr b="1" lang="en" sz="1200">
                <a:solidFill>
                  <a:srgbClr val="980000"/>
                </a:solidFill>
              </a:rPr>
              <a:t>robability</a:t>
            </a:r>
            <a:r>
              <a:rPr b="1" lang="en" sz="1200">
                <a:solidFill>
                  <a:srgbClr val="980000"/>
                </a:solidFill>
              </a:rPr>
              <a:t> Score</a:t>
            </a:r>
            <a:endParaRPr b="1"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K-Fold Performance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50" y="1010639"/>
            <a:ext cx="5852162" cy="207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650" y="3065989"/>
            <a:ext cx="5852158" cy="207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5">
            <a:alphaModFix/>
          </a:blip>
          <a:srcRect b="67397" l="0" r="83345" t="1220"/>
          <a:stretch/>
        </p:blipFill>
        <p:spPr>
          <a:xfrm>
            <a:off x="445825" y="1152475"/>
            <a:ext cx="2473699" cy="2621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6">
            <a:alphaModFix/>
          </a:blip>
          <a:srcRect b="1688" l="0" r="74882" t="92495"/>
          <a:stretch/>
        </p:blipFill>
        <p:spPr>
          <a:xfrm>
            <a:off x="534313" y="3909125"/>
            <a:ext cx="2296723" cy="2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5204850" y="1797625"/>
            <a:ext cx="872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Training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8252850" y="1797625"/>
            <a:ext cx="872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Training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128650" y="3778825"/>
            <a:ext cx="872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Validation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8100450" y="3778825"/>
            <a:ext cx="872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Validation</a:t>
            </a:r>
            <a:endParaRPr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Error Prediction Performance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176400" y="3519500"/>
            <a:ext cx="57222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 scores distribution have similar pattern across various noise levels and noise types. 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0" y="1017725"/>
            <a:ext cx="8965526" cy="21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725" y="3152475"/>
            <a:ext cx="2651760" cy="193199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Word Map from Probability Score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5300" y="3591275"/>
            <a:ext cx="903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Some common pattern in words observed among various score group.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5" y="1152469"/>
            <a:ext cx="9039698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/>
        </p:nvSpPr>
        <p:spPr>
          <a:xfrm>
            <a:off x="5320375" y="1017725"/>
            <a:ext cx="183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(first 200 sample)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Word Cloud from Probability Score 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25" y="1152467"/>
            <a:ext cx="8961120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5" y="3182017"/>
            <a:ext cx="8961120" cy="179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Limitation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Modelling  predict errors in one wording only.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Speech translation errors can also be made by other sources such as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mispronunciations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, language accent, voice quality etc.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Training data is limited and need data augment to generalize the model.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Modelling: Future Directions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11700" y="1152475"/>
            <a:ext cx="488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augmentation by adding rhyming word to modelling inputs.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3">
            <a:alphaModFix/>
          </a:blip>
          <a:srcRect b="46977" l="0" r="75959" t="9245"/>
          <a:stretch/>
        </p:blipFill>
        <p:spPr>
          <a:xfrm>
            <a:off x="5634650" y="1284075"/>
            <a:ext cx="3147274" cy="32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15682" l="0" r="0" t="0"/>
          <a:stretch/>
        </p:blipFill>
        <p:spPr>
          <a:xfrm>
            <a:off x="738100" y="3183948"/>
            <a:ext cx="3600450" cy="16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1435800" y="2825150"/>
            <a:ext cx="3670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Rhyming or Rapping </a:t>
            </a:r>
            <a:endParaRPr b="1"/>
          </a:p>
        </p:txBody>
      </p:sp>
      <p:sp>
        <p:nvSpPr>
          <p:cNvPr id="308" name="Google Shape;308;p38"/>
          <p:cNvSpPr txBox="1"/>
          <p:nvPr/>
        </p:nvSpPr>
        <p:spPr>
          <a:xfrm>
            <a:off x="579300" y="2814700"/>
            <a:ext cx="3992700" cy="2104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Implementation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4017700" y="1704000"/>
            <a:ext cx="1395900" cy="1353300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Error Prediction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500197"/>
            <a:ext cx="1623475" cy="162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39"/>
          <p:cNvGrpSpPr/>
          <p:nvPr/>
        </p:nvGrpSpPr>
        <p:grpSpPr>
          <a:xfrm>
            <a:off x="2098200" y="1704000"/>
            <a:ext cx="1623600" cy="1419600"/>
            <a:chOff x="2326800" y="1704000"/>
            <a:chExt cx="1623600" cy="1419600"/>
          </a:xfrm>
        </p:grpSpPr>
        <p:sp>
          <p:nvSpPr>
            <p:cNvPr id="317" name="Google Shape;317;p39"/>
            <p:cNvSpPr/>
            <p:nvPr/>
          </p:nvSpPr>
          <p:spPr>
            <a:xfrm>
              <a:off x="2345850" y="1704000"/>
              <a:ext cx="1585500" cy="14196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18" name="Google Shape;318;p39"/>
            <p:cNvSpPr txBox="1"/>
            <p:nvPr/>
          </p:nvSpPr>
          <p:spPr>
            <a:xfrm>
              <a:off x="2326800" y="2040375"/>
              <a:ext cx="16236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Speech Recognition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9" name="Google Shape;319;p39"/>
          <p:cNvSpPr txBox="1"/>
          <p:nvPr/>
        </p:nvSpPr>
        <p:spPr>
          <a:xfrm>
            <a:off x="5763200" y="1704000"/>
            <a:ext cx="1395900" cy="1353300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Correction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1794763" y="22616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3744438" y="22616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5497038" y="22616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7249638" y="2261600"/>
            <a:ext cx="2421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7700425" y="1934500"/>
            <a:ext cx="1357800" cy="751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 txBox="1"/>
          <p:nvPr/>
        </p:nvSpPr>
        <p:spPr>
          <a:xfrm>
            <a:off x="7666800" y="1972075"/>
            <a:ext cx="1395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Text Translation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1" name="Google Shape;331;p40"/>
          <p:cNvSpPr txBox="1"/>
          <p:nvPr>
            <p:ph idx="1" type="body"/>
          </p:nvPr>
        </p:nvSpPr>
        <p:spPr>
          <a:xfrm>
            <a:off x="311700" y="1152475"/>
            <a:ext cx="85206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NLP and deep-learning model is shown to predict speech recognition error.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356" y="2868625"/>
            <a:ext cx="4834119" cy="22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Questions ??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Overview: Speech Recognition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6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We are currently using many tools and instruments that operate on human voice based command. Most essential procedure to make this possible is to use the </a:t>
            </a:r>
            <a:r>
              <a:rPr b="1"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speech to text conversion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routine. 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The main function here is to take input as audio signals and convert to textual information that can then be used in algorithms. 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000" y="46275"/>
            <a:ext cx="1057325" cy="10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7424" l="0" r="0" t="0"/>
          <a:stretch/>
        </p:blipFill>
        <p:spPr>
          <a:xfrm>
            <a:off x="355900" y="3207500"/>
            <a:ext cx="2410800" cy="16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000" y="3255925"/>
            <a:ext cx="1942426" cy="14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7052" y="3256987"/>
            <a:ext cx="2684598" cy="15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Overview: Speech Recognition having Errors ?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However, in real world scenario, these voice commands are coupled with background noises. Sources of </a:t>
            </a:r>
            <a:r>
              <a:rPr lang="en" sz="1600" u="sng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noise could be from</a:t>
            </a: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the outside traffic, public chatters,  road noise in cars etc.</a:t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the noise interference have some effects on the textual interpretation? Do we have evidence to show? </a:t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so, can we predict the errors using machine learning tools and apply correction to them? How accurate can we get ?</a:t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000" y="46275"/>
            <a:ext cx="1057325" cy="10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Source: Audio Clips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I use the audio clips from clean and noisy parallel speech database used in the study "Speech Enhancement for a Noise-Robust Text-to-Speech Synthesis System using Deep Recurrent Neural Networks" by C. Valentini-Botinhao, X. Wang, S. Takaki &amp; J. Yamagishi, In Proc. Interspeech 2016. 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References: https://datashare.is.ed.ac.uk/handle/10283/2791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Source: Audio Clip Statistics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0075"/>
            <a:ext cx="8477427" cy="16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25" y="2939925"/>
            <a:ext cx="8520600" cy="21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p244_074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5725" y="19521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p244_074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2025" y="19521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253300" y="1152475"/>
            <a:ext cx="5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only</a:t>
            </a:r>
            <a:endParaRPr sz="1100"/>
          </a:p>
        </p:txBody>
      </p:sp>
      <p:sp>
        <p:nvSpPr>
          <p:cNvPr id="97" name="Google Shape;97;p18"/>
          <p:cNvSpPr txBox="1"/>
          <p:nvPr/>
        </p:nvSpPr>
        <p:spPr>
          <a:xfrm>
            <a:off x="1794800" y="1952125"/>
            <a:ext cx="70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water</a:t>
            </a:r>
            <a:endParaRPr sz="1100"/>
          </a:p>
        </p:txBody>
      </p:sp>
      <p:sp>
        <p:nvSpPr>
          <p:cNvPr id="98" name="Google Shape;98;p18"/>
          <p:cNvSpPr txBox="1"/>
          <p:nvPr/>
        </p:nvSpPr>
        <p:spPr>
          <a:xfrm>
            <a:off x="2288100" y="1239250"/>
            <a:ext cx="70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</a:t>
            </a:r>
            <a:endParaRPr sz="1100"/>
          </a:p>
        </p:txBody>
      </p:sp>
      <p:sp>
        <p:nvSpPr>
          <p:cNvPr id="99" name="Google Shape;99;p18"/>
          <p:cNvSpPr txBox="1"/>
          <p:nvPr/>
        </p:nvSpPr>
        <p:spPr>
          <a:xfrm>
            <a:off x="2436350" y="2065375"/>
            <a:ext cx="89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currently</a:t>
            </a:r>
            <a:endParaRPr sz="1100"/>
          </a:p>
        </p:txBody>
      </p:sp>
      <p:sp>
        <p:nvSpPr>
          <p:cNvPr id="100" name="Google Shape;100;p18"/>
          <p:cNvSpPr txBox="1"/>
          <p:nvPr/>
        </p:nvSpPr>
        <p:spPr>
          <a:xfrm>
            <a:off x="3080025" y="1190825"/>
            <a:ext cx="89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allowed</a:t>
            </a:r>
            <a:endParaRPr sz="1100"/>
          </a:p>
        </p:txBody>
      </p:sp>
      <p:sp>
        <p:nvSpPr>
          <p:cNvPr id="101" name="Google Shape;101;p18"/>
          <p:cNvSpPr txBox="1"/>
          <p:nvPr/>
        </p:nvSpPr>
        <p:spPr>
          <a:xfrm>
            <a:off x="5749100" y="1152475"/>
            <a:ext cx="5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only</a:t>
            </a:r>
            <a:endParaRPr sz="1100"/>
          </a:p>
        </p:txBody>
      </p:sp>
      <p:sp>
        <p:nvSpPr>
          <p:cNvPr id="102" name="Google Shape;102;p18"/>
          <p:cNvSpPr txBox="1"/>
          <p:nvPr/>
        </p:nvSpPr>
        <p:spPr>
          <a:xfrm>
            <a:off x="6290600" y="1952125"/>
            <a:ext cx="70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water</a:t>
            </a:r>
            <a:endParaRPr sz="1100"/>
          </a:p>
        </p:txBody>
      </p:sp>
      <p:sp>
        <p:nvSpPr>
          <p:cNvPr id="103" name="Google Shape;103;p18"/>
          <p:cNvSpPr txBox="1"/>
          <p:nvPr/>
        </p:nvSpPr>
        <p:spPr>
          <a:xfrm>
            <a:off x="6783900" y="1239250"/>
            <a:ext cx="70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</a:t>
            </a:r>
            <a:endParaRPr sz="1100"/>
          </a:p>
        </p:txBody>
      </p:sp>
      <p:sp>
        <p:nvSpPr>
          <p:cNvPr id="104" name="Google Shape;104;p18"/>
          <p:cNvSpPr txBox="1"/>
          <p:nvPr/>
        </p:nvSpPr>
        <p:spPr>
          <a:xfrm>
            <a:off x="6932150" y="2065375"/>
            <a:ext cx="89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currently</a:t>
            </a:r>
            <a:endParaRPr sz="1100"/>
          </a:p>
        </p:txBody>
      </p:sp>
      <p:sp>
        <p:nvSpPr>
          <p:cNvPr id="105" name="Google Shape;105;p18"/>
          <p:cNvSpPr txBox="1"/>
          <p:nvPr/>
        </p:nvSpPr>
        <p:spPr>
          <a:xfrm>
            <a:off x="7575825" y="1190825"/>
            <a:ext cx="89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allowed</a:t>
            </a:r>
            <a:endParaRPr sz="1100"/>
          </a:p>
        </p:txBody>
      </p:sp>
      <p:sp>
        <p:nvSpPr>
          <p:cNvPr id="106" name="Google Shape;106;p18"/>
          <p:cNvSpPr txBox="1"/>
          <p:nvPr/>
        </p:nvSpPr>
        <p:spPr>
          <a:xfrm>
            <a:off x="5139500" y="1595625"/>
            <a:ext cx="5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</a:rPr>
              <a:t>noise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691575" y="1576113"/>
            <a:ext cx="5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</a:rPr>
              <a:t>noise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8291775" y="1576113"/>
            <a:ext cx="5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</a:rPr>
              <a:t>noise</a:t>
            </a:r>
            <a:endParaRPr sz="1100">
              <a:solidFill>
                <a:srgbClr val="FFFF00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589250" y="2574325"/>
            <a:ext cx="252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Total 2 x 11000 audio clips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Data Source: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Speech Recognition Tool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650" y="2130650"/>
            <a:ext cx="5356176" cy="301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66988" l="18560" r="33454" t="17521"/>
          <a:stretch/>
        </p:blipFill>
        <p:spPr>
          <a:xfrm>
            <a:off x="3717650" y="1115850"/>
            <a:ext cx="5356176" cy="9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481775" y="4678275"/>
            <a:ext cx="344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https://realpython.com/python-speech-recognition/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200525" y="1303425"/>
            <a:ext cx="32886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Python package to translate audio clips to text.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For this project, I use the google web speech API.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Speech Conversion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: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Clean Audio vs Noisy Audio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Clean Audio Example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Noisy Audio Example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5" name="Google Shape;125;p20" title="p236_006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2663875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p236_006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1216075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6">
            <a:alphaModFix/>
          </a:blip>
          <a:srcRect b="50838" l="7739" r="67051" t="46117"/>
          <a:stretch/>
        </p:blipFill>
        <p:spPr>
          <a:xfrm>
            <a:off x="2292275" y="3464225"/>
            <a:ext cx="3106877" cy="2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6">
            <a:alphaModFix/>
          </a:blip>
          <a:srcRect b="26105" l="7797" r="42217" t="64506"/>
          <a:stretch/>
        </p:blipFill>
        <p:spPr>
          <a:xfrm>
            <a:off x="2230550" y="1655700"/>
            <a:ext cx="6160349" cy="65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74225" y="1725825"/>
            <a:ext cx="1585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Speech to Text : 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74225" y="3350563"/>
            <a:ext cx="1585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Speech to Text : 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Playfair Display"/>
                <a:ea typeface="Playfair Display"/>
                <a:cs typeface="Playfair Display"/>
                <a:sym typeface="Playfair Display"/>
              </a:rPr>
              <a:t>Speech Conversion Stats: Clean Audio vs Noisy Audio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32" y="1093925"/>
            <a:ext cx="4023359" cy="40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17" y="1093925"/>
            <a:ext cx="4023361" cy="4023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047750" y="1106925"/>
            <a:ext cx="4422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More cases where the </a:t>
            </a:r>
            <a:r>
              <a:rPr b="1" lang="en" sz="900"/>
              <a:t>structure (num of words)</a:t>
            </a:r>
            <a:r>
              <a:rPr b="1" lang="en" sz="900"/>
              <a:t> </a:t>
            </a:r>
            <a:r>
              <a:rPr b="1" lang="en" sz="900"/>
              <a:t>doesn't</a:t>
            </a:r>
            <a:r>
              <a:rPr b="1" lang="en" sz="900"/>
              <a:t> change</a:t>
            </a:r>
            <a:endParaRPr b="1"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